
<file path=[Content_Types].xml><?xml version="1.0" encoding="utf-8"?>
<Types xmlns="http://schemas.openxmlformats.org/package/2006/content-types">
  <Default Extension="avi" ContentType="video/x-msvideo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415" r:id="rId4"/>
    <p:sldId id="416" r:id="rId5"/>
    <p:sldId id="417" r:id="rId6"/>
    <p:sldId id="420" r:id="rId7"/>
    <p:sldId id="414" r:id="rId8"/>
    <p:sldId id="418" r:id="rId9"/>
    <p:sldId id="41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2BAC3F"/>
    <a:srgbClr val="ED2121"/>
    <a:srgbClr val="2CAC3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5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18C471-7CEF-448B-9A90-0C1466CE1E15}" type="doc">
      <dgm:prSet loTypeId="urn:microsoft.com/office/officeart/2005/8/layout/chevron2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EF235750-85F1-4AE4-B537-3C55130C8A9C}">
      <dgm:prSet phldrT="[Text]"/>
      <dgm:spPr/>
      <dgm:t>
        <a:bodyPr/>
        <a:lstStyle/>
        <a:p>
          <a:r>
            <a:rPr lang="en-GB" dirty="0"/>
            <a:t>Exploratory phase</a:t>
          </a:r>
        </a:p>
      </dgm:t>
    </dgm:pt>
    <dgm:pt modelId="{4FAB5E21-AB1A-4D4F-9F19-EB82B7E2E76F}" type="parTrans" cxnId="{17657932-51AA-4B6B-8AEB-6BB2F90316F2}">
      <dgm:prSet/>
      <dgm:spPr/>
      <dgm:t>
        <a:bodyPr/>
        <a:lstStyle/>
        <a:p>
          <a:endParaRPr lang="en-GB"/>
        </a:p>
      </dgm:t>
    </dgm:pt>
    <dgm:pt modelId="{5598A109-100E-4CB9-A938-6E959B33D8D4}" type="sibTrans" cxnId="{17657932-51AA-4B6B-8AEB-6BB2F90316F2}">
      <dgm:prSet/>
      <dgm:spPr/>
      <dgm:t>
        <a:bodyPr/>
        <a:lstStyle/>
        <a:p>
          <a:endParaRPr lang="en-GB"/>
        </a:p>
      </dgm:t>
    </dgm:pt>
    <dgm:pt modelId="{7D935E9A-F554-414D-9C4F-9F8517A68981}">
      <dgm:prSet phldrT="[Text]"/>
      <dgm:spPr/>
      <dgm:t>
        <a:bodyPr/>
        <a:lstStyle/>
        <a:p>
          <a:r>
            <a:rPr lang="en-GB" dirty="0"/>
            <a:t>Find correct imaging settings</a:t>
          </a:r>
        </a:p>
      </dgm:t>
    </dgm:pt>
    <dgm:pt modelId="{F9A2B420-C9FA-4157-99D8-916354A5C157}" type="parTrans" cxnId="{8AD10FF1-FCA1-4D9B-904C-283F08C2DD96}">
      <dgm:prSet/>
      <dgm:spPr/>
      <dgm:t>
        <a:bodyPr/>
        <a:lstStyle/>
        <a:p>
          <a:endParaRPr lang="en-GB"/>
        </a:p>
      </dgm:t>
    </dgm:pt>
    <dgm:pt modelId="{230BD1B7-0123-4A88-8EE6-0C4C81D924B8}" type="sibTrans" cxnId="{8AD10FF1-FCA1-4D9B-904C-283F08C2DD96}">
      <dgm:prSet/>
      <dgm:spPr/>
      <dgm:t>
        <a:bodyPr/>
        <a:lstStyle/>
        <a:p>
          <a:endParaRPr lang="en-GB"/>
        </a:p>
      </dgm:t>
    </dgm:pt>
    <dgm:pt modelId="{4C046E37-F6D8-4DF8-9261-7D86CD22F213}">
      <dgm:prSet phldrT="[Text]"/>
      <dgm:spPr/>
      <dgm:t>
        <a:bodyPr/>
        <a:lstStyle/>
        <a:p>
          <a:r>
            <a:rPr lang="en-GB" dirty="0"/>
            <a:t>Proof of</a:t>
          </a:r>
        </a:p>
        <a:p>
          <a:r>
            <a:rPr lang="en-GB" dirty="0"/>
            <a:t>principle</a:t>
          </a:r>
        </a:p>
      </dgm:t>
    </dgm:pt>
    <dgm:pt modelId="{2D28A21A-CEE8-475D-8B06-432BC65855B0}" type="parTrans" cxnId="{3881166A-6E8E-4485-AF85-479543636574}">
      <dgm:prSet/>
      <dgm:spPr/>
      <dgm:t>
        <a:bodyPr/>
        <a:lstStyle/>
        <a:p>
          <a:endParaRPr lang="en-GB"/>
        </a:p>
      </dgm:t>
    </dgm:pt>
    <dgm:pt modelId="{DC7AFF26-C833-4CBB-B44E-860A2FCBC274}" type="sibTrans" cxnId="{3881166A-6E8E-4485-AF85-479543636574}">
      <dgm:prSet/>
      <dgm:spPr/>
      <dgm:t>
        <a:bodyPr/>
        <a:lstStyle/>
        <a:p>
          <a:endParaRPr lang="en-GB"/>
        </a:p>
      </dgm:t>
    </dgm:pt>
    <dgm:pt modelId="{8F27760B-6C5D-4BEF-8E39-4CF4D6E89587}">
      <dgm:prSet phldrT="[Text]"/>
      <dgm:spPr/>
      <dgm:t>
        <a:bodyPr/>
        <a:lstStyle/>
        <a:p>
          <a:r>
            <a:rPr lang="en-GB" dirty="0"/>
            <a:t>Intermediate number of images </a:t>
          </a:r>
        </a:p>
      </dgm:t>
    </dgm:pt>
    <dgm:pt modelId="{D33377CB-72B7-4584-AFBF-6CCF679D4143}" type="parTrans" cxnId="{095FF9AC-26D1-48B8-B3F6-1AD50BFADDD3}">
      <dgm:prSet/>
      <dgm:spPr/>
      <dgm:t>
        <a:bodyPr/>
        <a:lstStyle/>
        <a:p>
          <a:endParaRPr lang="en-GB"/>
        </a:p>
      </dgm:t>
    </dgm:pt>
    <dgm:pt modelId="{052AF227-5F5C-44B7-9F63-DFA55DC08506}" type="sibTrans" cxnId="{095FF9AC-26D1-48B8-B3F6-1AD50BFADDD3}">
      <dgm:prSet/>
      <dgm:spPr/>
      <dgm:t>
        <a:bodyPr/>
        <a:lstStyle/>
        <a:p>
          <a:endParaRPr lang="en-GB"/>
        </a:p>
      </dgm:t>
    </dgm:pt>
    <dgm:pt modelId="{CC11F23C-99BD-4A7B-A311-01311ADEAEB4}">
      <dgm:prSet phldrT="[Text]"/>
      <dgm:spPr/>
      <dgm:t>
        <a:bodyPr/>
        <a:lstStyle/>
        <a:p>
          <a:r>
            <a:rPr lang="en-GB" dirty="0"/>
            <a:t>Computer assisted manual image analysis</a:t>
          </a:r>
        </a:p>
      </dgm:t>
    </dgm:pt>
    <dgm:pt modelId="{6A475466-40B7-4EB1-929F-9D2FC9A05029}" type="parTrans" cxnId="{554A4661-6AA7-4E25-9933-53AC8856C4DE}">
      <dgm:prSet/>
      <dgm:spPr/>
      <dgm:t>
        <a:bodyPr/>
        <a:lstStyle/>
        <a:p>
          <a:endParaRPr lang="en-GB"/>
        </a:p>
      </dgm:t>
    </dgm:pt>
    <dgm:pt modelId="{0F49A45F-0966-4096-ADCF-2FCA0F16DC35}" type="sibTrans" cxnId="{554A4661-6AA7-4E25-9933-53AC8856C4DE}">
      <dgm:prSet/>
      <dgm:spPr/>
      <dgm:t>
        <a:bodyPr/>
        <a:lstStyle/>
        <a:p>
          <a:endParaRPr lang="en-GB"/>
        </a:p>
      </dgm:t>
    </dgm:pt>
    <dgm:pt modelId="{1C8B65BE-A419-4751-9DF8-859A8D9B11EC}">
      <dgm:prSet phldrT="[Text]"/>
      <dgm:spPr/>
      <dgm:t>
        <a:bodyPr/>
        <a:lstStyle/>
        <a:p>
          <a:r>
            <a:rPr lang="en-GB" dirty="0"/>
            <a:t>Data acquisition</a:t>
          </a:r>
        </a:p>
      </dgm:t>
    </dgm:pt>
    <dgm:pt modelId="{F34D126C-797E-47BA-A6BD-A7D66D5B8411}" type="parTrans" cxnId="{55104BB6-0BEE-4200-A226-67F6B5F5ECFE}">
      <dgm:prSet/>
      <dgm:spPr/>
      <dgm:t>
        <a:bodyPr/>
        <a:lstStyle/>
        <a:p>
          <a:endParaRPr lang="en-GB"/>
        </a:p>
      </dgm:t>
    </dgm:pt>
    <dgm:pt modelId="{B7C48588-405D-4956-B95F-E0A55C7E8A5E}" type="sibTrans" cxnId="{55104BB6-0BEE-4200-A226-67F6B5F5ECFE}">
      <dgm:prSet/>
      <dgm:spPr/>
      <dgm:t>
        <a:bodyPr/>
        <a:lstStyle/>
        <a:p>
          <a:endParaRPr lang="en-GB"/>
        </a:p>
      </dgm:t>
    </dgm:pt>
    <dgm:pt modelId="{A1A31709-D7C1-4E0D-A1A4-FFFE0C41CC63}">
      <dgm:prSet phldrT="[Text]"/>
      <dgm:spPr/>
      <dgm:t>
        <a:bodyPr/>
        <a:lstStyle/>
        <a:p>
          <a:r>
            <a:rPr lang="en-GB" dirty="0"/>
            <a:t>Large image datasets</a:t>
          </a:r>
        </a:p>
      </dgm:t>
    </dgm:pt>
    <dgm:pt modelId="{552C5A7C-4138-47DB-9EAE-947965751AA7}" type="parTrans" cxnId="{3B252F9D-7724-4E4C-A530-8AAB63F2DE71}">
      <dgm:prSet/>
      <dgm:spPr/>
      <dgm:t>
        <a:bodyPr/>
        <a:lstStyle/>
        <a:p>
          <a:endParaRPr lang="en-GB"/>
        </a:p>
      </dgm:t>
    </dgm:pt>
    <dgm:pt modelId="{75519E69-22F4-45A8-8D9C-644091105EEC}" type="sibTrans" cxnId="{3B252F9D-7724-4E4C-A530-8AAB63F2DE71}">
      <dgm:prSet/>
      <dgm:spPr/>
      <dgm:t>
        <a:bodyPr/>
        <a:lstStyle/>
        <a:p>
          <a:endParaRPr lang="en-GB"/>
        </a:p>
      </dgm:t>
    </dgm:pt>
    <dgm:pt modelId="{2AFD7BA4-4003-4B29-A1D4-F46085A66C6F}">
      <dgm:prSet phldrT="[Text]"/>
      <dgm:spPr/>
      <dgm:t>
        <a:bodyPr/>
        <a:lstStyle/>
        <a:p>
          <a:r>
            <a:rPr lang="en-GB" dirty="0"/>
            <a:t>Automated image analysis</a:t>
          </a:r>
        </a:p>
      </dgm:t>
    </dgm:pt>
    <dgm:pt modelId="{EDC5B716-BBA8-4625-8043-444F27C7F425}" type="parTrans" cxnId="{A9E7D02F-4691-4413-BA99-D3C1106B00E1}">
      <dgm:prSet/>
      <dgm:spPr/>
      <dgm:t>
        <a:bodyPr/>
        <a:lstStyle/>
        <a:p>
          <a:endParaRPr lang="en-GB"/>
        </a:p>
      </dgm:t>
    </dgm:pt>
    <dgm:pt modelId="{102F5ABA-0F5C-470C-838F-9B2CBEE474AA}" type="sibTrans" cxnId="{A9E7D02F-4691-4413-BA99-D3C1106B00E1}">
      <dgm:prSet/>
      <dgm:spPr/>
      <dgm:t>
        <a:bodyPr/>
        <a:lstStyle/>
        <a:p>
          <a:endParaRPr lang="en-GB"/>
        </a:p>
      </dgm:t>
    </dgm:pt>
    <dgm:pt modelId="{5EBCCA20-9A5B-4362-ABC3-ED1517670529}">
      <dgm:prSet phldrT="[Text]"/>
      <dgm:spPr/>
      <dgm:t>
        <a:bodyPr/>
        <a:lstStyle/>
        <a:p>
          <a:r>
            <a:rPr lang="en-GB" dirty="0"/>
            <a:t>Identify which features to extract</a:t>
          </a:r>
        </a:p>
      </dgm:t>
    </dgm:pt>
    <dgm:pt modelId="{4F0124F1-8983-4704-B5FA-BEA725C8B50F}" type="parTrans" cxnId="{9EA5DACB-5CFB-4819-A822-0B715EDB5E0A}">
      <dgm:prSet/>
      <dgm:spPr/>
      <dgm:t>
        <a:bodyPr/>
        <a:lstStyle/>
        <a:p>
          <a:endParaRPr lang="en-GB"/>
        </a:p>
      </dgm:t>
    </dgm:pt>
    <dgm:pt modelId="{675B22C5-6CD2-4974-8A8E-31E0E1C38EA4}" type="sibTrans" cxnId="{9EA5DACB-5CFB-4819-A822-0B715EDB5E0A}">
      <dgm:prSet/>
      <dgm:spPr/>
      <dgm:t>
        <a:bodyPr/>
        <a:lstStyle/>
        <a:p>
          <a:endParaRPr lang="en-GB"/>
        </a:p>
      </dgm:t>
    </dgm:pt>
    <dgm:pt modelId="{C81E8CE7-A4CE-445D-BE7B-DE15A2370CD2}" type="pres">
      <dgm:prSet presAssocID="{1918C471-7CEF-448B-9A90-0C1466CE1E15}" presName="linearFlow" presStyleCnt="0">
        <dgm:presLayoutVars>
          <dgm:dir/>
          <dgm:animLvl val="lvl"/>
          <dgm:resizeHandles val="exact"/>
        </dgm:presLayoutVars>
      </dgm:prSet>
      <dgm:spPr/>
    </dgm:pt>
    <dgm:pt modelId="{D97A024A-5B60-417D-86AA-2F61A2A37C49}" type="pres">
      <dgm:prSet presAssocID="{EF235750-85F1-4AE4-B537-3C55130C8A9C}" presName="composite" presStyleCnt="0"/>
      <dgm:spPr/>
    </dgm:pt>
    <dgm:pt modelId="{E367C99C-C1C9-4E8C-BEBD-17D76C73E945}" type="pres">
      <dgm:prSet presAssocID="{EF235750-85F1-4AE4-B537-3C55130C8A9C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39BDFF6A-9549-426F-8A63-4C04C47D3E88}" type="pres">
      <dgm:prSet presAssocID="{EF235750-85F1-4AE4-B537-3C55130C8A9C}" presName="descendantText" presStyleLbl="alignAcc1" presStyleIdx="0" presStyleCnt="3">
        <dgm:presLayoutVars>
          <dgm:bulletEnabled val="1"/>
        </dgm:presLayoutVars>
      </dgm:prSet>
      <dgm:spPr/>
    </dgm:pt>
    <dgm:pt modelId="{EB5E35C1-98AF-4170-B844-F8DC96C92834}" type="pres">
      <dgm:prSet presAssocID="{5598A109-100E-4CB9-A938-6E959B33D8D4}" presName="sp" presStyleCnt="0"/>
      <dgm:spPr/>
    </dgm:pt>
    <dgm:pt modelId="{40F1ECC2-1056-44EE-9B68-778CF0DD8649}" type="pres">
      <dgm:prSet presAssocID="{4C046E37-F6D8-4DF8-9261-7D86CD22F213}" presName="composite" presStyleCnt="0"/>
      <dgm:spPr/>
    </dgm:pt>
    <dgm:pt modelId="{0E737BCF-FEEA-422D-92A9-9576688552DD}" type="pres">
      <dgm:prSet presAssocID="{4C046E37-F6D8-4DF8-9261-7D86CD22F21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F625EA2E-138E-49C3-9E64-B45D0854B29A}" type="pres">
      <dgm:prSet presAssocID="{4C046E37-F6D8-4DF8-9261-7D86CD22F213}" presName="descendantText" presStyleLbl="alignAcc1" presStyleIdx="1" presStyleCnt="3" custLinFactNeighborX="0" custLinFactNeighborY="-928">
        <dgm:presLayoutVars>
          <dgm:bulletEnabled val="1"/>
        </dgm:presLayoutVars>
      </dgm:prSet>
      <dgm:spPr/>
    </dgm:pt>
    <dgm:pt modelId="{58BC00BA-3A7F-4B75-B6F3-B4AB8E434A30}" type="pres">
      <dgm:prSet presAssocID="{DC7AFF26-C833-4CBB-B44E-860A2FCBC274}" presName="sp" presStyleCnt="0"/>
      <dgm:spPr/>
    </dgm:pt>
    <dgm:pt modelId="{23A70E6D-E0A5-412F-BE37-09F696877235}" type="pres">
      <dgm:prSet presAssocID="{1C8B65BE-A419-4751-9DF8-859A8D9B11EC}" presName="composite" presStyleCnt="0"/>
      <dgm:spPr/>
    </dgm:pt>
    <dgm:pt modelId="{1D300AEE-EF37-4C51-AB10-37628920266B}" type="pres">
      <dgm:prSet presAssocID="{1C8B65BE-A419-4751-9DF8-859A8D9B11EC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BE52DA89-72A1-4550-A937-DF359137AB77}" type="pres">
      <dgm:prSet presAssocID="{1C8B65BE-A419-4751-9DF8-859A8D9B11EC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9FB2BC0F-A3F8-4F19-91F1-F4CAAAA3762E}" type="presOf" srcId="{EF235750-85F1-4AE4-B537-3C55130C8A9C}" destId="{E367C99C-C1C9-4E8C-BEBD-17D76C73E945}" srcOrd="0" destOrd="0" presId="urn:microsoft.com/office/officeart/2005/8/layout/chevron2"/>
    <dgm:cxn modelId="{D6528B18-5DB5-4F27-8349-147C070D11EE}" type="presOf" srcId="{7D935E9A-F554-414D-9C4F-9F8517A68981}" destId="{39BDFF6A-9549-426F-8A63-4C04C47D3E88}" srcOrd="0" destOrd="0" presId="urn:microsoft.com/office/officeart/2005/8/layout/chevron2"/>
    <dgm:cxn modelId="{58536319-A692-4E86-B57F-DC174F11D5C5}" type="presOf" srcId="{2AFD7BA4-4003-4B29-A1D4-F46085A66C6F}" destId="{BE52DA89-72A1-4550-A937-DF359137AB77}" srcOrd="0" destOrd="1" presId="urn:microsoft.com/office/officeart/2005/8/layout/chevron2"/>
    <dgm:cxn modelId="{5461CE21-0330-4750-A769-DB9748EA6945}" type="presOf" srcId="{1918C471-7CEF-448B-9A90-0C1466CE1E15}" destId="{C81E8CE7-A4CE-445D-BE7B-DE15A2370CD2}" srcOrd="0" destOrd="0" presId="urn:microsoft.com/office/officeart/2005/8/layout/chevron2"/>
    <dgm:cxn modelId="{A9E7D02F-4691-4413-BA99-D3C1106B00E1}" srcId="{1C8B65BE-A419-4751-9DF8-859A8D9B11EC}" destId="{2AFD7BA4-4003-4B29-A1D4-F46085A66C6F}" srcOrd="1" destOrd="0" parTransId="{EDC5B716-BBA8-4625-8043-444F27C7F425}" sibTransId="{102F5ABA-0F5C-470C-838F-9B2CBEE474AA}"/>
    <dgm:cxn modelId="{17657932-51AA-4B6B-8AEB-6BB2F90316F2}" srcId="{1918C471-7CEF-448B-9A90-0C1466CE1E15}" destId="{EF235750-85F1-4AE4-B537-3C55130C8A9C}" srcOrd="0" destOrd="0" parTransId="{4FAB5E21-AB1A-4D4F-9F19-EB82B7E2E76F}" sibTransId="{5598A109-100E-4CB9-A938-6E959B33D8D4}"/>
    <dgm:cxn modelId="{554A4661-6AA7-4E25-9933-53AC8856C4DE}" srcId="{4C046E37-F6D8-4DF8-9261-7D86CD22F213}" destId="{CC11F23C-99BD-4A7B-A311-01311ADEAEB4}" srcOrd="1" destOrd="0" parTransId="{6A475466-40B7-4EB1-929F-9D2FC9A05029}" sibTransId="{0F49A45F-0966-4096-ADCF-2FCA0F16DC35}"/>
    <dgm:cxn modelId="{3881166A-6E8E-4485-AF85-479543636574}" srcId="{1918C471-7CEF-448B-9A90-0C1466CE1E15}" destId="{4C046E37-F6D8-4DF8-9261-7D86CD22F213}" srcOrd="1" destOrd="0" parTransId="{2D28A21A-CEE8-475D-8B06-432BC65855B0}" sibTransId="{DC7AFF26-C833-4CBB-B44E-860A2FCBC274}"/>
    <dgm:cxn modelId="{9F5E394B-C805-4532-8A02-ECCF1AF4362C}" type="presOf" srcId="{1C8B65BE-A419-4751-9DF8-859A8D9B11EC}" destId="{1D300AEE-EF37-4C51-AB10-37628920266B}" srcOrd="0" destOrd="0" presId="urn:microsoft.com/office/officeart/2005/8/layout/chevron2"/>
    <dgm:cxn modelId="{D882694E-81B9-41B1-8DCF-FBEBDB89F7F3}" type="presOf" srcId="{CC11F23C-99BD-4A7B-A311-01311ADEAEB4}" destId="{F625EA2E-138E-49C3-9E64-B45D0854B29A}" srcOrd="0" destOrd="1" presId="urn:microsoft.com/office/officeart/2005/8/layout/chevron2"/>
    <dgm:cxn modelId="{52193287-C52F-45DA-A5C9-64F2906E4946}" type="presOf" srcId="{5EBCCA20-9A5B-4362-ABC3-ED1517670529}" destId="{39BDFF6A-9549-426F-8A63-4C04C47D3E88}" srcOrd="0" destOrd="1" presId="urn:microsoft.com/office/officeart/2005/8/layout/chevron2"/>
    <dgm:cxn modelId="{3B252F9D-7724-4E4C-A530-8AAB63F2DE71}" srcId="{1C8B65BE-A419-4751-9DF8-859A8D9B11EC}" destId="{A1A31709-D7C1-4E0D-A1A4-FFFE0C41CC63}" srcOrd="0" destOrd="0" parTransId="{552C5A7C-4138-47DB-9EAE-947965751AA7}" sibTransId="{75519E69-22F4-45A8-8D9C-644091105EEC}"/>
    <dgm:cxn modelId="{A779C8A6-2710-44C4-99F1-6BDCE6D1D870}" type="presOf" srcId="{4C046E37-F6D8-4DF8-9261-7D86CD22F213}" destId="{0E737BCF-FEEA-422D-92A9-9576688552DD}" srcOrd="0" destOrd="0" presId="urn:microsoft.com/office/officeart/2005/8/layout/chevron2"/>
    <dgm:cxn modelId="{095FF9AC-26D1-48B8-B3F6-1AD50BFADDD3}" srcId="{4C046E37-F6D8-4DF8-9261-7D86CD22F213}" destId="{8F27760B-6C5D-4BEF-8E39-4CF4D6E89587}" srcOrd="0" destOrd="0" parTransId="{D33377CB-72B7-4584-AFBF-6CCF679D4143}" sibTransId="{052AF227-5F5C-44B7-9F63-DFA55DC08506}"/>
    <dgm:cxn modelId="{65245BB0-E8D6-4F81-B739-184CBC70E6A0}" type="presOf" srcId="{A1A31709-D7C1-4E0D-A1A4-FFFE0C41CC63}" destId="{BE52DA89-72A1-4550-A937-DF359137AB77}" srcOrd="0" destOrd="0" presId="urn:microsoft.com/office/officeart/2005/8/layout/chevron2"/>
    <dgm:cxn modelId="{55104BB6-0BEE-4200-A226-67F6B5F5ECFE}" srcId="{1918C471-7CEF-448B-9A90-0C1466CE1E15}" destId="{1C8B65BE-A419-4751-9DF8-859A8D9B11EC}" srcOrd="2" destOrd="0" parTransId="{F34D126C-797E-47BA-A6BD-A7D66D5B8411}" sibTransId="{B7C48588-405D-4956-B95F-E0A55C7E8A5E}"/>
    <dgm:cxn modelId="{AAF894CB-A303-4083-BC20-51216755CD50}" type="presOf" srcId="{8F27760B-6C5D-4BEF-8E39-4CF4D6E89587}" destId="{F625EA2E-138E-49C3-9E64-B45D0854B29A}" srcOrd="0" destOrd="0" presId="urn:microsoft.com/office/officeart/2005/8/layout/chevron2"/>
    <dgm:cxn modelId="{9EA5DACB-5CFB-4819-A822-0B715EDB5E0A}" srcId="{EF235750-85F1-4AE4-B537-3C55130C8A9C}" destId="{5EBCCA20-9A5B-4362-ABC3-ED1517670529}" srcOrd="1" destOrd="0" parTransId="{4F0124F1-8983-4704-B5FA-BEA725C8B50F}" sibTransId="{675B22C5-6CD2-4974-8A8E-31E0E1C38EA4}"/>
    <dgm:cxn modelId="{8AD10FF1-FCA1-4D9B-904C-283F08C2DD96}" srcId="{EF235750-85F1-4AE4-B537-3C55130C8A9C}" destId="{7D935E9A-F554-414D-9C4F-9F8517A68981}" srcOrd="0" destOrd="0" parTransId="{F9A2B420-C9FA-4157-99D8-916354A5C157}" sibTransId="{230BD1B7-0123-4A88-8EE6-0C4C81D924B8}"/>
    <dgm:cxn modelId="{61A0F0F6-8FDD-41FD-BEFD-9A35F057C3A5}" type="presParOf" srcId="{C81E8CE7-A4CE-445D-BE7B-DE15A2370CD2}" destId="{D97A024A-5B60-417D-86AA-2F61A2A37C49}" srcOrd="0" destOrd="0" presId="urn:microsoft.com/office/officeart/2005/8/layout/chevron2"/>
    <dgm:cxn modelId="{4703E473-277C-4351-8A46-A09703F8B928}" type="presParOf" srcId="{D97A024A-5B60-417D-86AA-2F61A2A37C49}" destId="{E367C99C-C1C9-4E8C-BEBD-17D76C73E945}" srcOrd="0" destOrd="0" presId="urn:microsoft.com/office/officeart/2005/8/layout/chevron2"/>
    <dgm:cxn modelId="{766FB26C-746B-49AD-87B2-CFBC1DA330DE}" type="presParOf" srcId="{D97A024A-5B60-417D-86AA-2F61A2A37C49}" destId="{39BDFF6A-9549-426F-8A63-4C04C47D3E88}" srcOrd="1" destOrd="0" presId="urn:microsoft.com/office/officeart/2005/8/layout/chevron2"/>
    <dgm:cxn modelId="{66996B52-8EFD-48AE-8D91-5023727CA372}" type="presParOf" srcId="{C81E8CE7-A4CE-445D-BE7B-DE15A2370CD2}" destId="{EB5E35C1-98AF-4170-B844-F8DC96C92834}" srcOrd="1" destOrd="0" presId="urn:microsoft.com/office/officeart/2005/8/layout/chevron2"/>
    <dgm:cxn modelId="{296E825C-1B73-4657-87CF-08CC954CBA5B}" type="presParOf" srcId="{C81E8CE7-A4CE-445D-BE7B-DE15A2370CD2}" destId="{40F1ECC2-1056-44EE-9B68-778CF0DD8649}" srcOrd="2" destOrd="0" presId="urn:microsoft.com/office/officeart/2005/8/layout/chevron2"/>
    <dgm:cxn modelId="{CEE11533-F105-4BA2-967F-B026A68CFCE7}" type="presParOf" srcId="{40F1ECC2-1056-44EE-9B68-778CF0DD8649}" destId="{0E737BCF-FEEA-422D-92A9-9576688552DD}" srcOrd="0" destOrd="0" presId="urn:microsoft.com/office/officeart/2005/8/layout/chevron2"/>
    <dgm:cxn modelId="{5238312F-D693-43AE-A175-E55BD84AA6BF}" type="presParOf" srcId="{40F1ECC2-1056-44EE-9B68-778CF0DD8649}" destId="{F625EA2E-138E-49C3-9E64-B45D0854B29A}" srcOrd="1" destOrd="0" presId="urn:microsoft.com/office/officeart/2005/8/layout/chevron2"/>
    <dgm:cxn modelId="{716FACA3-2FA9-481A-91F0-CAD6BA54D2D4}" type="presParOf" srcId="{C81E8CE7-A4CE-445D-BE7B-DE15A2370CD2}" destId="{58BC00BA-3A7F-4B75-B6F3-B4AB8E434A30}" srcOrd="3" destOrd="0" presId="urn:microsoft.com/office/officeart/2005/8/layout/chevron2"/>
    <dgm:cxn modelId="{C7E01DB6-5ABD-4943-92EF-41713E553BF8}" type="presParOf" srcId="{C81E8CE7-A4CE-445D-BE7B-DE15A2370CD2}" destId="{23A70E6D-E0A5-412F-BE37-09F696877235}" srcOrd="4" destOrd="0" presId="urn:microsoft.com/office/officeart/2005/8/layout/chevron2"/>
    <dgm:cxn modelId="{631AAA9E-6C6E-45F2-B880-4D5EB70039B0}" type="presParOf" srcId="{23A70E6D-E0A5-412F-BE37-09F696877235}" destId="{1D300AEE-EF37-4C51-AB10-37628920266B}" srcOrd="0" destOrd="0" presId="urn:microsoft.com/office/officeart/2005/8/layout/chevron2"/>
    <dgm:cxn modelId="{E518C676-0B3E-4082-9B91-190195240FAA}" type="presParOf" srcId="{23A70E6D-E0A5-412F-BE37-09F696877235}" destId="{BE52DA89-72A1-4550-A937-DF359137AB7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67C99C-C1C9-4E8C-BEBD-17D76C73E945}">
      <dsp:nvSpPr>
        <dsp:cNvPr id="0" name=""/>
        <dsp:cNvSpPr/>
      </dsp:nvSpPr>
      <dsp:spPr>
        <a:xfrm rot="5400000">
          <a:off x="-236795" y="238852"/>
          <a:ext cx="1578634" cy="1105044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Exploratory phase</a:t>
          </a:r>
        </a:p>
      </dsp:txBody>
      <dsp:txXfrm rot="-5400000">
        <a:off x="0" y="554579"/>
        <a:ext cx="1105044" cy="473590"/>
      </dsp:txXfrm>
    </dsp:sp>
    <dsp:sp modelId="{39BDFF6A-9549-426F-8A63-4C04C47D3E88}">
      <dsp:nvSpPr>
        <dsp:cNvPr id="0" name=""/>
        <dsp:cNvSpPr/>
      </dsp:nvSpPr>
      <dsp:spPr>
        <a:xfrm rot="5400000">
          <a:off x="5297265" y="-4190163"/>
          <a:ext cx="1026112" cy="94105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Find correct imaging settings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Identify which features to extract</a:t>
          </a:r>
        </a:p>
      </dsp:txBody>
      <dsp:txXfrm rot="-5400000">
        <a:off x="1105044" y="52149"/>
        <a:ext cx="9360464" cy="925930"/>
      </dsp:txXfrm>
    </dsp:sp>
    <dsp:sp modelId="{0E737BCF-FEEA-422D-92A9-9576688552DD}">
      <dsp:nvSpPr>
        <dsp:cNvPr id="0" name=""/>
        <dsp:cNvSpPr/>
      </dsp:nvSpPr>
      <dsp:spPr>
        <a:xfrm rot="5400000">
          <a:off x="-236795" y="1623146"/>
          <a:ext cx="1578634" cy="1105044"/>
        </a:xfrm>
        <a:prstGeom prst="chevron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Proof of</a:t>
          </a:r>
        </a:p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principle</a:t>
          </a:r>
        </a:p>
      </dsp:txBody>
      <dsp:txXfrm rot="-5400000">
        <a:off x="0" y="1938873"/>
        <a:ext cx="1105044" cy="473590"/>
      </dsp:txXfrm>
    </dsp:sp>
    <dsp:sp modelId="{F625EA2E-138E-49C3-9E64-B45D0854B29A}">
      <dsp:nvSpPr>
        <dsp:cNvPr id="0" name=""/>
        <dsp:cNvSpPr/>
      </dsp:nvSpPr>
      <dsp:spPr>
        <a:xfrm rot="5400000">
          <a:off x="5297265" y="-2815392"/>
          <a:ext cx="1026112" cy="94105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Intermediate number of images 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Computer assisted manual image analysis</a:t>
          </a:r>
        </a:p>
      </dsp:txBody>
      <dsp:txXfrm rot="-5400000">
        <a:off x="1105044" y="1426920"/>
        <a:ext cx="9360464" cy="925930"/>
      </dsp:txXfrm>
    </dsp:sp>
    <dsp:sp modelId="{1D300AEE-EF37-4C51-AB10-37628920266B}">
      <dsp:nvSpPr>
        <dsp:cNvPr id="0" name=""/>
        <dsp:cNvSpPr/>
      </dsp:nvSpPr>
      <dsp:spPr>
        <a:xfrm rot="5400000">
          <a:off x="-236795" y="3007440"/>
          <a:ext cx="1578634" cy="1105044"/>
        </a:xfrm>
        <a:prstGeom prst="chevron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Data acquisition</a:t>
          </a:r>
        </a:p>
      </dsp:txBody>
      <dsp:txXfrm rot="-5400000">
        <a:off x="0" y="3323167"/>
        <a:ext cx="1105044" cy="473590"/>
      </dsp:txXfrm>
    </dsp:sp>
    <dsp:sp modelId="{BE52DA89-72A1-4550-A937-DF359137AB77}">
      <dsp:nvSpPr>
        <dsp:cNvPr id="0" name=""/>
        <dsp:cNvSpPr/>
      </dsp:nvSpPr>
      <dsp:spPr>
        <a:xfrm rot="5400000">
          <a:off x="5297265" y="-1421576"/>
          <a:ext cx="1026112" cy="94105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18415" rIns="18415" bIns="1841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Large image datasets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Automated image analysis</a:t>
          </a:r>
        </a:p>
      </dsp:txBody>
      <dsp:txXfrm rot="-5400000">
        <a:off x="1105044" y="2820736"/>
        <a:ext cx="9360464" cy="925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41696-E01B-4DB3-B201-B306EA3C7E6E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53120B-44B5-4260-B0EE-EED9202CAF2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9015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DE4E8-C3D4-4277-A577-A766C07EE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89B573-A92A-4D9A-A40F-B2E8DD4C36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93B29-C083-4D8D-8DFA-47CDE0381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FD685-E55A-4CEF-AE15-6A05E299F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20D694-561C-433E-8D3F-0C4074FA7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7404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536AC-FD7E-4264-8BCC-7E10AA7A8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199672-8E7B-40C9-9686-4090570775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3ABCE-6184-4B32-8E24-8378E18A8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D69D9-9F2A-40A1-9DCB-B5FFBF3D8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5C7F5-F997-413A-ACDF-786214AF4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2709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7056DD-5448-4BBE-810F-066D897568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6A9CBB-91C6-4849-A4D1-2B8BFF785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752E5-57B1-49CA-8EAF-F8BEF9F18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37AD2-9642-4250-82E7-82077DE1A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3EEC1-BE14-4AEB-A900-3152EC3BB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473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4D07-F00B-4148-9685-860E8AA57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80993-BB90-4FE6-B8D9-51E522EDA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76422-76F6-4CBB-8BB2-05FC39EB3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B46F52-2938-4DB1-80E4-F7FBE05F2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C4192-0ACE-4F9C-9AFE-1B4579F57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1400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9E15B-EF3C-4328-B1D3-D89A6A3D8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48A59-E9A7-4268-B5CD-D0A9CA9CD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7EEDF-2A91-4C38-80A1-AFC04258A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0E95B5-2B27-4C37-B8F3-06BB4E2DC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F2F5BE-DD26-4DA1-8726-896DA4879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5530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A5B0D-4D56-454B-A48C-D8CC2FD88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5BC5D-BA1E-4347-AE30-A2B5B20D7A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7BCFD-BDE4-489E-BFE4-BBCB3B97CD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C56B2E-177D-49C4-972B-DC63180C9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EFC913-A344-4565-8D11-28A9FB44C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F3476B-DD35-47D3-B92C-D9BD736C9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8075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EEF50-68B4-4B2A-A25D-DD37216E4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30030-411A-4A7A-B02B-E387583EC4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FA7CA4-B0D8-4B4C-B3A9-D59AE2AABC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32B8E8-6AA6-430D-BA65-0CAE1082F3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3D2D41-B87B-468B-B99F-DF3BBF7679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DEF9EA-20D4-44F5-A4FC-5B7B175F8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F469EC-DF33-4647-85DB-DD88D42F4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8989F3-4478-498A-9A76-52E89D4A6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7676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D2773-09C1-4E1A-A4CB-6DBAFC835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3CF839-EAC7-49DE-97A0-765741345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C01C76-6F2E-461E-AC5B-51B02AFC2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1481B7-A7C4-4C14-A783-EDD32381B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316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3070A6-582A-49A2-9840-A957D3B0D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6BEA8F-5EB2-4717-8F46-E7C8082DA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0F13B-BF0A-4461-B570-29EEC4F1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9851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4B653-DD10-41E6-9564-4055FB9E0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E7FED-5F66-41A4-920E-5427D2C1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91741-5D2F-45F7-80F9-B5DF36E281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6CF2E-4E17-4495-BB03-B8D0BB441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2F0A57-0F27-4633-96E6-859F6C46B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F3D1F-CE98-4135-B26D-0EEE05B4B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8250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22491-D6B3-4C6D-A2F0-232968DFF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5E16B-AC2E-4ED6-BD4D-80ACF345ED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255632-55CF-4AEE-A512-1267BF3231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2C8B07-BDF3-480C-A77E-32DB0E945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2F5E0D-5F76-41C9-8694-61F972E2A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C6E8F1-1CE3-44A2-9F93-1A18CB375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9143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F7048-98F3-4763-9E8F-F93514AD4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9538B8-FF1C-4674-B23F-F7CE01368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574E2B-E69B-416D-8DDC-BCDC5432BE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D02C85-E8EF-4306-9B35-91375767ECEA}" type="datetimeFigureOut">
              <a:rPr lang="en-GB" smtClean="0"/>
              <a:t>2021-05-25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C2C32F-A91C-4CD9-9CAC-1E4CF550F7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3A4F69-A748-40C2-A7B2-6351A94A0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74770-05FF-4498-826C-42561A697B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0254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CF34C-7064-47C1-8E40-E0219640E0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GB" sz="2000" dirty="0"/>
              <a:t>Application talk</a:t>
            </a:r>
            <a:br>
              <a:rPr lang="en-GB" sz="4000" dirty="0"/>
            </a:br>
            <a:r>
              <a:rPr lang="en-GB" sz="4000" dirty="0"/>
              <a:t>How I use </a:t>
            </a:r>
            <a:r>
              <a:rPr lang="en-GB" sz="4000" b="1" dirty="0"/>
              <a:t>#@ Script parameters </a:t>
            </a:r>
            <a:r>
              <a:rPr lang="en-GB" sz="4000" dirty="0"/>
              <a:t>for declaring inputs in ImageJ macros </a:t>
            </a:r>
            <a:br>
              <a:rPr lang="en-GB" sz="4000" dirty="0"/>
            </a:br>
            <a:endParaRPr lang="en-GB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3913F1-9CA5-48A6-8DB8-65C67D9061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Øyvind Ødegård Fougner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5804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F536A-40EA-472C-98AA-E49B239BF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ImageJ macros are ideal for quick prototyping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1F8C8F4-6CB0-4CE7-81AE-283FF9909F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715984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3CB5F97B-4626-4B3B-9897-8B1BD422A7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08" y="1913177"/>
            <a:ext cx="900000" cy="900000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A6B0C750-8D9C-400D-AA42-14D1D36D25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208" y="3281534"/>
            <a:ext cx="900000" cy="900000"/>
          </a:xfrm>
          <a:prstGeom prst="rect">
            <a:avLst/>
          </a:prstGeom>
        </p:spPr>
      </p:pic>
      <p:pic>
        <p:nvPicPr>
          <p:cNvPr id="3074" name="Picture 2" descr="Python Logo - PNG and Vector - Logo Download">
            <a:extLst>
              <a:ext uri="{FF2B5EF4-FFF2-40B4-BE49-F238E27FC236}">
                <a16:creationId xmlns:a16="http://schemas.microsoft.com/office/drawing/2014/main" id="{07DE1BEE-08DF-4DEE-ADD0-30E063905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1778" y="4649891"/>
            <a:ext cx="808861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Logo, company name&#10;&#10;Description automatically generated">
            <a:extLst>
              <a:ext uri="{FF2B5EF4-FFF2-40B4-BE49-F238E27FC236}">
                <a16:creationId xmlns:a16="http://schemas.microsoft.com/office/drawing/2014/main" id="{83914AC6-74D2-4861-9D04-C13A9D7E484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47" t="23293" r="32161" b="22728"/>
          <a:stretch/>
        </p:blipFill>
        <p:spPr>
          <a:xfrm>
            <a:off x="8939719" y="4649891"/>
            <a:ext cx="1131136" cy="900000"/>
          </a:xfrm>
          <a:prstGeom prst="rect">
            <a:avLst/>
          </a:prstGeom>
        </p:spPr>
      </p:pic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CA161A49-0923-4C8C-A95A-AA7F3D8A78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332" y="4649891"/>
            <a:ext cx="900000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4369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F5093-788B-43C4-A5B2-9538D0904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I organize my code?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2E9163-D7A3-4232-BD57-12CBB34FDA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One macro to do it all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88E7AD-4DB0-4BD2-BE87-7D47A19F4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4"/>
            <a:ext cx="5157787" cy="4352926"/>
          </a:xfrm>
        </p:spPr>
        <p:txBody>
          <a:bodyPr>
            <a:normAutofit lnSpcReduction="10000"/>
          </a:bodyPr>
          <a:lstStyle/>
          <a:p>
            <a:r>
              <a:rPr lang="en-GB" dirty="0"/>
              <a:t>For each image:</a:t>
            </a:r>
          </a:p>
          <a:p>
            <a:pPr lvl="1"/>
            <a:r>
              <a:rPr lang="en-GB" dirty="0"/>
              <a:t>Gaussian blurring</a:t>
            </a:r>
          </a:p>
          <a:p>
            <a:pPr lvl="1"/>
            <a:r>
              <a:rPr lang="en-GB" dirty="0"/>
              <a:t>Manual user input</a:t>
            </a:r>
          </a:p>
          <a:p>
            <a:pPr lvl="1"/>
            <a:r>
              <a:rPr lang="en-GB" dirty="0"/>
              <a:t>Saving annotations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r>
              <a:rPr lang="en-GB" sz="2400" dirty="0"/>
              <a:t>Simple to write</a:t>
            </a:r>
          </a:p>
          <a:p>
            <a:r>
              <a:rPr lang="en-GB" sz="2400" dirty="0"/>
              <a:t>Simple to distribute</a:t>
            </a:r>
          </a:p>
          <a:p>
            <a:r>
              <a:rPr lang="en-GB" sz="2400" dirty="0"/>
              <a:t>Difficult to troubleshoot</a:t>
            </a:r>
          </a:p>
          <a:p>
            <a:r>
              <a:rPr lang="en-GB" sz="2400" dirty="0"/>
              <a:t>Specific to one task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769552-0E85-428D-A008-3294BF5B25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Main macro calls specialized macros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0825701-2DB5-4693-98A5-E99CF1DB4B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505074"/>
            <a:ext cx="5857876" cy="4352925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GB" dirty="0"/>
              <a:t>For each image: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Call pre-processing macro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Call segmentation macro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Call quantification macro</a:t>
            </a:r>
          </a:p>
          <a:p>
            <a:pPr lvl="1">
              <a:lnSpc>
                <a:spcPct val="100000"/>
              </a:lnSpc>
            </a:pPr>
            <a:r>
              <a:rPr lang="en-GB" dirty="0"/>
              <a:t>Save results</a:t>
            </a:r>
          </a:p>
          <a:p>
            <a:pPr marL="0" indent="0">
              <a:lnSpc>
                <a:spcPct val="100000"/>
              </a:lnSpc>
              <a:buNone/>
            </a:pPr>
            <a:endParaRPr lang="en-GB" dirty="0"/>
          </a:p>
          <a:p>
            <a:r>
              <a:rPr lang="en-GB" sz="2400" dirty="0"/>
              <a:t>Each macro has its clear purpose</a:t>
            </a:r>
          </a:p>
          <a:p>
            <a:r>
              <a:rPr lang="en-GB" sz="2400" dirty="0"/>
              <a:t>No copying of code from macro to macro</a:t>
            </a:r>
          </a:p>
          <a:p>
            <a:r>
              <a:rPr lang="en-GB" sz="2400" dirty="0"/>
              <a:t>Can become “too” complicated</a:t>
            </a:r>
          </a:p>
          <a:p>
            <a:r>
              <a:rPr lang="en-GB" sz="2400" dirty="0"/>
              <a:t>Macros need to communicate</a:t>
            </a:r>
          </a:p>
          <a:p>
            <a:pPr>
              <a:lnSpc>
                <a:spcPct val="100000"/>
              </a:lnSpc>
            </a:pPr>
            <a:endParaRPr lang="en-GB" dirty="0"/>
          </a:p>
          <a:p>
            <a:pPr>
              <a:lnSpc>
                <a:spcPct val="100000"/>
              </a:lnSpc>
            </a:pPr>
            <a:endParaRPr lang="en-GB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59A6304-7D89-4700-89F9-559BD26E5C15}"/>
              </a:ext>
            </a:extLst>
          </p:cNvPr>
          <p:cNvSpPr/>
          <p:nvPr/>
        </p:nvSpPr>
        <p:spPr>
          <a:xfrm>
            <a:off x="153987" y="5238752"/>
            <a:ext cx="685800" cy="685800"/>
          </a:xfrm>
          <a:prstGeom prst="ellipse">
            <a:avLst/>
          </a:prstGeom>
          <a:solidFill>
            <a:srgbClr val="2CAC3F"/>
          </a:solidFill>
          <a:ln>
            <a:solidFill>
              <a:srgbClr val="2BAC3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>
                <a:effectLst/>
                <a:latin typeface="Segoe UI Symbol" panose="020B0502040204020203" pitchFamily="34" charset="0"/>
                <a:ea typeface="Calibri" panose="020F0502020204030204" pitchFamily="34" charset="0"/>
                <a:cs typeface="Segoe UI Symbol" panose="020B0502040204020203" pitchFamily="34" charset="0"/>
              </a:rPr>
              <a:t>✓</a:t>
            </a:r>
            <a:endParaRPr lang="en-GB" sz="4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0EF2722-9C13-4AFB-8213-603D0F5340D8}"/>
              </a:ext>
            </a:extLst>
          </p:cNvPr>
          <p:cNvSpPr/>
          <p:nvPr/>
        </p:nvSpPr>
        <p:spPr>
          <a:xfrm>
            <a:off x="151606" y="5969002"/>
            <a:ext cx="685800" cy="685800"/>
          </a:xfrm>
          <a:prstGeom prst="ellipse">
            <a:avLst/>
          </a:prstGeom>
          <a:solidFill>
            <a:srgbClr val="ED2121"/>
          </a:solidFill>
          <a:ln>
            <a:solidFill>
              <a:srgbClr val="2BAC3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>
                <a:effectLst/>
                <a:latin typeface="Segoe UI Symbol" panose="020B0502040204020203" pitchFamily="34" charset="0"/>
                <a:ea typeface="Calibri" panose="020F0502020204030204" pitchFamily="34" charset="0"/>
                <a:cs typeface="Segoe UI Symbol" panose="020B0502040204020203" pitchFamily="34" charset="0"/>
              </a:rPr>
              <a:t>X</a:t>
            </a:r>
            <a:endParaRPr lang="en-GB" sz="4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D29CA62-CF8F-45EE-AD32-55B9B7D7275F}"/>
              </a:ext>
            </a:extLst>
          </p:cNvPr>
          <p:cNvSpPr/>
          <p:nvPr/>
        </p:nvSpPr>
        <p:spPr>
          <a:xfrm>
            <a:off x="5487985" y="5238752"/>
            <a:ext cx="685800" cy="685800"/>
          </a:xfrm>
          <a:prstGeom prst="ellipse">
            <a:avLst/>
          </a:prstGeom>
          <a:solidFill>
            <a:srgbClr val="2CAC3F"/>
          </a:solidFill>
          <a:ln>
            <a:solidFill>
              <a:srgbClr val="2BAC3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>
                <a:effectLst/>
                <a:latin typeface="Segoe UI Symbol" panose="020B0502040204020203" pitchFamily="34" charset="0"/>
                <a:ea typeface="Calibri" panose="020F0502020204030204" pitchFamily="34" charset="0"/>
                <a:cs typeface="Segoe UI Symbol" panose="020B0502040204020203" pitchFamily="34" charset="0"/>
              </a:rPr>
              <a:t>✓</a:t>
            </a:r>
            <a:endParaRPr lang="en-GB" sz="4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58E83BC-BA3A-44C3-A35E-6F9412489689}"/>
              </a:ext>
            </a:extLst>
          </p:cNvPr>
          <p:cNvSpPr/>
          <p:nvPr/>
        </p:nvSpPr>
        <p:spPr>
          <a:xfrm>
            <a:off x="5491162" y="5969002"/>
            <a:ext cx="685800" cy="685800"/>
          </a:xfrm>
          <a:prstGeom prst="ellipse">
            <a:avLst/>
          </a:prstGeom>
          <a:solidFill>
            <a:srgbClr val="ED2121"/>
          </a:solidFill>
          <a:ln>
            <a:solidFill>
              <a:srgbClr val="2BAC3F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800" dirty="0">
                <a:effectLst/>
                <a:latin typeface="Segoe UI Symbol" panose="020B0502040204020203" pitchFamily="34" charset="0"/>
                <a:ea typeface="Calibri" panose="020F0502020204030204" pitchFamily="34" charset="0"/>
                <a:cs typeface="Segoe UI Symbol" panose="020B0502040204020203" pitchFamily="34" charset="0"/>
              </a:rPr>
              <a:t>X</a:t>
            </a:r>
            <a:endParaRPr lang="en-GB" sz="4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9507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 uiExpand="1" build="p"/>
      <p:bldP spid="19" grpId="0" animBg="1"/>
      <p:bldP spid="2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89736-72EE-4E97-A74D-F22A42D77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b="1" dirty="0"/>
              <a:t>Using #@ Script parameters to communicate with the user, and with other macros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60171D-F38E-4C6E-BC82-9A6F353EF8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A simple way to define input variables in ImageJ</a:t>
            </a:r>
          </a:p>
          <a:p>
            <a:r>
              <a:rPr lang="en-GB" dirty="0"/>
              <a:t>A simple way to make a graphical user interphase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21E7E7-C5B5-42C5-8E8E-D48C2D01C99B}"/>
              </a:ext>
            </a:extLst>
          </p:cNvPr>
          <p:cNvSpPr txBox="1"/>
          <p:nvPr/>
        </p:nvSpPr>
        <p:spPr>
          <a:xfrm>
            <a:off x="8476624" y="6488668"/>
            <a:ext cx="3715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dirty="0"/>
              <a:t>https://imagej.net/Script_parameters</a:t>
            </a:r>
          </a:p>
        </p:txBody>
      </p:sp>
      <p:pic>
        <p:nvPicPr>
          <p:cNvPr id="14" name="Content Placeholder 10">
            <a:extLst>
              <a:ext uri="{FF2B5EF4-FFF2-40B4-BE49-F238E27FC236}">
                <a16:creationId xmlns:a16="http://schemas.microsoft.com/office/drawing/2014/main" id="{3E537812-0F6B-4565-918B-E599D058846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87290"/>
            <a:ext cx="5181600" cy="2586278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D62B894-8C6E-4768-A8AA-ACD6D1DB1B87}"/>
              </a:ext>
            </a:extLst>
          </p:cNvPr>
          <p:cNvSpPr txBox="1"/>
          <p:nvPr/>
        </p:nvSpPr>
        <p:spPr>
          <a:xfrm>
            <a:off x="6172200" y="1825625"/>
            <a:ext cx="518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Hello ImageJ example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5F1F5F1-A2B8-4DC2-A93A-33FEFE9E77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04"/>
          <a:stretch/>
        </p:blipFill>
        <p:spPr>
          <a:xfrm>
            <a:off x="6172200" y="5403849"/>
            <a:ext cx="2676899" cy="109359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6982AC-CEAB-4B84-8E2C-580AB739D542}"/>
              </a:ext>
            </a:extLst>
          </p:cNvPr>
          <p:cNvSpPr txBox="1"/>
          <p:nvPr/>
        </p:nvSpPr>
        <p:spPr>
          <a:xfrm>
            <a:off x="6019800" y="50445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Input dialogue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9E28FA1-F5CD-478B-B1AC-7DC57C92EE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6363" y="5365153"/>
            <a:ext cx="2495898" cy="1162212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3931908-8439-47A4-A21C-F5C5C839C226}"/>
              </a:ext>
            </a:extLst>
          </p:cNvPr>
          <p:cNvSpPr txBox="1"/>
          <p:nvPr/>
        </p:nvSpPr>
        <p:spPr>
          <a:xfrm>
            <a:off x="9001499" y="5044526"/>
            <a:ext cx="1386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Output print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737A41A-9332-4190-B90D-85D0565E9F07}"/>
              </a:ext>
            </a:extLst>
          </p:cNvPr>
          <p:cNvSpPr txBox="1"/>
          <p:nvPr/>
        </p:nvSpPr>
        <p:spPr>
          <a:xfrm>
            <a:off x="1524" y="6488668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https://github.com/oodegard/imageJ_ScriptParameters</a:t>
            </a:r>
          </a:p>
        </p:txBody>
      </p:sp>
    </p:spTree>
    <p:extLst>
      <p:ext uri="{BB962C8B-B14F-4D97-AF65-F5344CB8AC3E}">
        <p14:creationId xmlns:p14="http://schemas.microsoft.com/office/powerpoint/2010/main" val="496333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5A27A-3DAA-4E92-83CB-DCE390FF2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Users can input a variety of different object types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3BC7D9C-66E5-4EF4-BED1-CBA8BCB4F47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14400" y="3180659"/>
            <a:ext cx="5181600" cy="164126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A77FB72-3858-4FE3-8D99-14C89AF5C34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62522" y="2143659"/>
            <a:ext cx="3982006" cy="3715268"/>
          </a:xfrm>
        </p:spPr>
      </p:pic>
      <p:sp>
        <p:nvSpPr>
          <p:cNvPr id="13" name="Arrow: Right 12">
            <a:extLst>
              <a:ext uri="{FF2B5EF4-FFF2-40B4-BE49-F238E27FC236}">
                <a16:creationId xmlns:a16="http://schemas.microsoft.com/office/drawing/2014/main" id="{88E276FA-1F6A-4C44-806E-BE36541884D3}"/>
              </a:ext>
            </a:extLst>
          </p:cNvPr>
          <p:cNvSpPr/>
          <p:nvPr/>
        </p:nvSpPr>
        <p:spPr>
          <a:xfrm>
            <a:off x="6096000" y="3705225"/>
            <a:ext cx="914400" cy="77152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RUN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4A0274-4A69-4093-A56F-AD784014B2CF}"/>
              </a:ext>
            </a:extLst>
          </p:cNvPr>
          <p:cNvSpPr txBox="1"/>
          <p:nvPr/>
        </p:nvSpPr>
        <p:spPr>
          <a:xfrm>
            <a:off x="8476624" y="6488668"/>
            <a:ext cx="3715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dirty="0"/>
              <a:t>https://imagej.net/Script_parameters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A76820-E8FF-4AD8-9EDE-74B56C602FC6}"/>
              </a:ext>
            </a:extLst>
          </p:cNvPr>
          <p:cNvSpPr txBox="1"/>
          <p:nvPr/>
        </p:nvSpPr>
        <p:spPr>
          <a:xfrm>
            <a:off x="1524" y="6488668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https://github.com/oodegard/imageJ_ScriptParameters</a:t>
            </a:r>
          </a:p>
        </p:txBody>
      </p:sp>
    </p:spTree>
    <p:extLst>
      <p:ext uri="{BB962C8B-B14F-4D97-AF65-F5344CB8AC3E}">
        <p14:creationId xmlns:p14="http://schemas.microsoft.com/office/powerpoint/2010/main" val="24366760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48C72-AC14-4BFC-9855-D91E0C67C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You can call other macros from a macro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66FEB-4FDA-476A-A8B3-D1065BBD8E7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sz="2400" dirty="0"/>
              <a:t>The “Hello </a:t>
            </a:r>
            <a:r>
              <a:rPr lang="en-GB" sz="2400" dirty="0" err="1"/>
              <a:t>imageJ</a:t>
            </a:r>
            <a:r>
              <a:rPr lang="en-GB" sz="2400" dirty="0"/>
              <a:t>” macro can then be called from any macro you write.</a:t>
            </a:r>
          </a:p>
          <a:p>
            <a:r>
              <a:rPr lang="en-GB" sz="2400" dirty="0"/>
              <a:t>Your main program loop becomes less complicated.</a:t>
            </a:r>
          </a:p>
          <a:p>
            <a:r>
              <a:rPr lang="en-GB" sz="2400" dirty="0"/>
              <a:t>If you find a mistake in your “Hello </a:t>
            </a:r>
            <a:r>
              <a:rPr lang="en-GB" sz="2400" dirty="0" err="1"/>
              <a:t>imageJ</a:t>
            </a:r>
            <a:r>
              <a:rPr lang="en-GB" sz="2400" dirty="0"/>
              <a:t>” macro you only need to edit it one place.</a:t>
            </a:r>
          </a:p>
          <a:p>
            <a:endParaRPr lang="en-GB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7149166-C501-4705-9044-D363A154B9E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05004"/>
            <a:ext cx="3972479" cy="19719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4A45A6-C768-4949-AF4B-AF8FC4D6ABB9}"/>
              </a:ext>
            </a:extLst>
          </p:cNvPr>
          <p:cNvSpPr txBox="1"/>
          <p:nvPr/>
        </p:nvSpPr>
        <p:spPr>
          <a:xfrm>
            <a:off x="838200" y="1825625"/>
            <a:ext cx="553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Run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1E65FD9A-FCBA-4D3E-998E-D9EEEC7A7B8D}"/>
              </a:ext>
            </a:extLst>
          </p:cNvPr>
          <p:cNvSpPr/>
          <p:nvPr/>
        </p:nvSpPr>
        <p:spPr>
          <a:xfrm>
            <a:off x="2582123" y="4001294"/>
            <a:ext cx="484632" cy="978408"/>
          </a:xfrm>
          <a:prstGeom prst="down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GB" dirty="0"/>
              <a:t>Output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A7116D-F0C6-4967-A0AB-1756C0E10A32}"/>
              </a:ext>
            </a:extLst>
          </p:cNvPr>
          <p:cNvSpPr txBox="1"/>
          <p:nvPr/>
        </p:nvSpPr>
        <p:spPr>
          <a:xfrm>
            <a:off x="2087118" y="5111571"/>
            <a:ext cx="202768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Hello, person 1!</a:t>
            </a:r>
          </a:p>
          <a:p>
            <a:r>
              <a:rPr lang="en-GB" dirty="0"/>
              <a:t>Hello, person 2!</a:t>
            </a:r>
          </a:p>
          <a:p>
            <a:r>
              <a:rPr lang="en-GB" dirty="0"/>
              <a:t>Hello, person 3!</a:t>
            </a:r>
          </a:p>
          <a:p>
            <a:r>
              <a:rPr lang="en-GB" dirty="0"/>
              <a:t>Hello, person 4!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CB4D2E-C7BE-4860-A133-C052C30F8C1F}"/>
              </a:ext>
            </a:extLst>
          </p:cNvPr>
          <p:cNvSpPr txBox="1"/>
          <p:nvPr/>
        </p:nvSpPr>
        <p:spPr>
          <a:xfrm>
            <a:off x="8476624" y="6488668"/>
            <a:ext cx="3715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dirty="0"/>
              <a:t>https://imagej.net/Script_parameters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9D7CB3-C3B6-45BD-B28F-672C7135C84F}"/>
              </a:ext>
            </a:extLst>
          </p:cNvPr>
          <p:cNvSpPr txBox="1"/>
          <p:nvPr/>
        </p:nvSpPr>
        <p:spPr>
          <a:xfrm>
            <a:off x="1524" y="6488668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https://github.com/oodegard/imageJ_ScriptParameters</a:t>
            </a:r>
          </a:p>
        </p:txBody>
      </p:sp>
    </p:spTree>
    <p:extLst>
      <p:ext uri="{BB962C8B-B14F-4D97-AF65-F5344CB8AC3E}">
        <p14:creationId xmlns:p14="http://schemas.microsoft.com/office/powerpoint/2010/main" val="206414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10" grpId="0" animBg="1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2EDEA-8594-415D-AD30-D9C09E6D6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Macropinocytosis – The cells way of drinking and sampling the environment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416C3086-EEDA-4C23-8EC7-8A6D4E79293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b-NO" dirty="0"/>
              <a:t>Cell membrane ruffles</a:t>
            </a:r>
          </a:p>
          <a:p>
            <a:pPr marL="514350" indent="-514350">
              <a:buFont typeface="+mj-lt"/>
              <a:buAutoNum type="arabicPeriod"/>
            </a:pPr>
            <a:r>
              <a:rPr lang="nb-NO" dirty="0"/>
              <a:t>Encapsulation of extracellular liquid and cargo</a:t>
            </a:r>
          </a:p>
          <a:p>
            <a:pPr marL="514350" indent="-514350">
              <a:buFont typeface="+mj-lt"/>
              <a:buAutoNum type="arabicPeriod"/>
            </a:pPr>
            <a:r>
              <a:rPr lang="nb-NO" dirty="0"/>
              <a:t>Vesicle formation</a:t>
            </a:r>
          </a:p>
          <a:p>
            <a:pPr lvl="1"/>
            <a:r>
              <a:rPr lang="nb-NO" dirty="0"/>
              <a:t>Diameter: 0.2 – 5µm</a:t>
            </a:r>
          </a:p>
          <a:p>
            <a:pPr marL="514350" indent="-514350">
              <a:buFont typeface="+mj-lt"/>
              <a:buAutoNum type="arabicPeriod"/>
            </a:pPr>
            <a:r>
              <a:rPr lang="nb-NO" dirty="0"/>
              <a:t>Intracellular translocation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EE3E5A-EE6E-4C13-A2AD-078227408DCC}"/>
              </a:ext>
            </a:extLst>
          </p:cNvPr>
          <p:cNvSpPr txBox="1"/>
          <p:nvPr/>
        </p:nvSpPr>
        <p:spPr>
          <a:xfrm>
            <a:off x="5067301" y="6488668"/>
            <a:ext cx="712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b-NO" dirty="0" err="1">
                <a:latin typeface="Arial" panose="020B0604020202020204" pitchFamily="34" charset="0"/>
                <a:cs typeface="Arial" panose="020B0604020202020204" pitchFamily="34" charset="0"/>
              </a:rPr>
              <a:t>Scale</a:t>
            </a:r>
            <a:r>
              <a:rPr lang="nb-NO" dirty="0">
                <a:latin typeface="Arial" panose="020B0604020202020204" pitchFamily="34" charset="0"/>
                <a:cs typeface="Arial" panose="020B0604020202020204" pitchFamily="34" charset="0"/>
              </a:rPr>
              <a:t> 10 µm</a:t>
            </a:r>
          </a:p>
        </p:txBody>
      </p:sp>
      <p:pic>
        <p:nvPicPr>
          <p:cNvPr id="19" name="1-RPE-1_Phafin2-GFP_3sec_001_visit_2_ALX_D3D-3">
            <a:hlinkClick r:id="" action="ppaction://media"/>
            <a:extLst>
              <a:ext uri="{FF2B5EF4-FFF2-40B4-BE49-F238E27FC236}">
                <a16:creationId xmlns:a16="http://schemas.microsoft.com/office/drawing/2014/main" id="{C7AFE803-D3AC-46C0-8EA8-6783E357D910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53331" y="1825625"/>
            <a:ext cx="4351338" cy="435133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F264B87-8B52-4E3D-A0FA-8854714BFEC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5569" y="5036946"/>
            <a:ext cx="3430815" cy="151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004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5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E2819-6FAA-429C-B555-F69F7CA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ImageJ macro template to process all files in a folder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C8B4BF4-3B30-4411-9F4A-438BD67ACDB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89359" y="1709941"/>
            <a:ext cx="5181600" cy="1928614"/>
          </a:xfr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A602C21-A55B-448B-AE76-E51115E20541}"/>
              </a:ext>
            </a:extLst>
          </p:cNvPr>
          <p:cNvSpPr/>
          <p:nvPr/>
        </p:nvSpPr>
        <p:spPr>
          <a:xfrm flipH="1">
            <a:off x="5476875" y="2786357"/>
            <a:ext cx="292843" cy="194553"/>
          </a:xfrm>
          <a:prstGeom prst="rightArrow">
            <a:avLst/>
          </a:prstGeom>
          <a:solidFill>
            <a:srgbClr val="ED212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C345C1-D1B6-41DB-88BA-2BD0C17A47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360" y="3778000"/>
            <a:ext cx="3965598" cy="2740118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F87A75D2-7EED-407A-AF90-7AA84D4B8D3D}"/>
              </a:ext>
            </a:extLst>
          </p:cNvPr>
          <p:cNvSpPr/>
          <p:nvPr/>
        </p:nvSpPr>
        <p:spPr>
          <a:xfrm>
            <a:off x="5476875" y="4572004"/>
            <a:ext cx="914400" cy="77152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RUN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E2D4596-EBFE-4B34-BB0E-D89DFE4FA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269" y="4076580"/>
            <a:ext cx="3267531" cy="176237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EA82DD-AAEE-4157-A402-6AD2F6DADBBB}"/>
              </a:ext>
            </a:extLst>
          </p:cNvPr>
          <p:cNvSpPr txBox="1"/>
          <p:nvPr/>
        </p:nvSpPr>
        <p:spPr>
          <a:xfrm>
            <a:off x="1524" y="6488668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https://github.com/oodegard/imageJ_ScriptParameters</a:t>
            </a:r>
          </a:p>
        </p:txBody>
      </p:sp>
    </p:spTree>
    <p:extLst>
      <p:ext uri="{BB962C8B-B14F-4D97-AF65-F5344CB8AC3E}">
        <p14:creationId xmlns:p14="http://schemas.microsoft.com/office/powerpoint/2010/main" val="3230904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9A1B6A-5756-443C-AF12-8327D6F2D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Manual multipoint annotation macro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FEE58-0952-4F81-9363-6901D2CD722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Loop over all images in a folder</a:t>
            </a:r>
          </a:p>
          <a:p>
            <a:pPr lvl="1"/>
            <a:r>
              <a:rPr lang="en-GB" dirty="0"/>
              <a:t>Pre-processing</a:t>
            </a:r>
          </a:p>
          <a:p>
            <a:pPr lvl="1"/>
            <a:r>
              <a:rPr lang="en-GB" dirty="0"/>
              <a:t>Ask user to annotate tracks</a:t>
            </a:r>
          </a:p>
          <a:p>
            <a:pPr marL="914400" lvl="2" indent="0">
              <a:buNone/>
            </a:pPr>
            <a:r>
              <a:rPr lang="en-GB"/>
              <a:t>Python:</a:t>
            </a:r>
            <a:endParaRPr lang="en-GB" dirty="0"/>
          </a:p>
          <a:p>
            <a:pPr lvl="1"/>
            <a:r>
              <a:rPr lang="en-GB" dirty="0"/>
              <a:t>Save user annotation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54F74C-63C7-4330-A24F-FE18C46FE25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B93F0B-6F93-4D36-8088-AC0542C7D93C}"/>
              </a:ext>
            </a:extLst>
          </p:cNvPr>
          <p:cNvSpPr txBox="1"/>
          <p:nvPr/>
        </p:nvSpPr>
        <p:spPr>
          <a:xfrm>
            <a:off x="1524" y="6488668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https://github.com/oodegard/imageJ_ScriptParameters</a:t>
            </a:r>
          </a:p>
        </p:txBody>
      </p:sp>
    </p:spTree>
    <p:extLst>
      <p:ext uri="{BB962C8B-B14F-4D97-AF65-F5344CB8AC3E}">
        <p14:creationId xmlns:p14="http://schemas.microsoft.com/office/powerpoint/2010/main" val="452033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1504</TotalTime>
  <Words>412</Words>
  <Application>Microsoft Office PowerPoint</Application>
  <PresentationFormat>Widescreen</PresentationFormat>
  <Paragraphs>82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Segoe UI Symbol</vt:lpstr>
      <vt:lpstr>Office Theme</vt:lpstr>
      <vt:lpstr>Application talk How I use #@ Script parameters for declaring inputs in ImageJ macros  </vt:lpstr>
      <vt:lpstr>ImageJ macros are ideal for quick prototyping</vt:lpstr>
      <vt:lpstr>How I organize my code?</vt:lpstr>
      <vt:lpstr>Using #@ Script parameters to communicate with the user, and with other macros</vt:lpstr>
      <vt:lpstr>Users can input a variety of different object types</vt:lpstr>
      <vt:lpstr>You can call other macros from a macro</vt:lpstr>
      <vt:lpstr>Macropinocytosis – The cells way of drinking and sampling the environment</vt:lpstr>
      <vt:lpstr>ImageJ macro template to process all files in a folder</vt:lpstr>
      <vt:lpstr>Manual multipoint annotation macro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#@ Script parameters for declaring inputs and outputs in imageJ macros</dc:title>
  <dc:creator>Øyvind Ødegård Fougner</dc:creator>
  <cp:lastModifiedBy>Øyvind Ødegård Fougner</cp:lastModifiedBy>
  <cp:revision>27</cp:revision>
  <dcterms:created xsi:type="dcterms:W3CDTF">2021-05-25T11:59:38Z</dcterms:created>
  <dcterms:modified xsi:type="dcterms:W3CDTF">2021-05-26T13:04:32Z</dcterms:modified>
</cp:coreProperties>
</file>

<file path=docProps/thumbnail.jpeg>
</file>